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65" r:id="rId4"/>
    <p:sldId id="263" r:id="rId5"/>
    <p:sldId id="262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CC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8D01C-809D-4D10-9338-DCC1485F6A4B}" type="slidenum">
              <a:rPr lang="nl-NL" smtClean="0">
                <a:solidFill>
                  <a:srgbClr val="CCEC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CCEC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CC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21FC1-1951-444B-B171-614D7A3B2016}" type="slidenum">
              <a:rPr lang="nl-NL" smtClean="0">
                <a:solidFill>
                  <a:srgbClr val="CCEC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CCEC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CC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7CF4D-3690-4192-B8F2-856859691560}" type="slidenum">
              <a:rPr lang="nl-NL" smtClean="0">
                <a:solidFill>
                  <a:srgbClr val="CCEC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CCECFF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CC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998B-6D8E-4ED4-88B3-16DD6D721A38}" type="slidenum">
              <a:rPr lang="nl-NL" smtClean="0">
                <a:solidFill>
                  <a:srgbClr val="CCEC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CCEC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CC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25349-CFF4-4551-8ABB-60F8450EAA8F}" type="slidenum">
              <a:rPr lang="nl-NL" smtClean="0">
                <a:solidFill>
                  <a:srgbClr val="CCEC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CCEC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CC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CC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B701A-BBFC-4165-B797-E22157C24D77}" type="slidenum">
              <a:rPr lang="nl-NL" smtClean="0">
                <a:solidFill>
                  <a:srgbClr val="CCEC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CCEC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CC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CC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B438B-204B-4EFD-9A13-FDC0FEB48850}" type="slidenum">
              <a:rPr lang="nl-NL" smtClean="0">
                <a:solidFill>
                  <a:srgbClr val="CCEC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CCEC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CC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CC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31AE0-908E-4522-A5AE-96863FAA5B3A}" type="slidenum">
              <a:rPr lang="nl-NL" smtClean="0">
                <a:solidFill>
                  <a:srgbClr val="CCEC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CCEC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CC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CC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8F41D-DDEB-4C22-B6CB-1F5C031AEE86}" type="slidenum">
              <a:rPr lang="nl-NL" smtClean="0">
                <a:solidFill>
                  <a:srgbClr val="CCEC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CCEC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CC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CC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A246D-1423-4F67-A66F-214A417AD927}" type="slidenum">
              <a:rPr lang="nl-NL" smtClean="0">
                <a:solidFill>
                  <a:srgbClr val="CCEC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CCEC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CC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CC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401B3-0647-4272-BA81-DB2AAAE647A5}" type="slidenum">
              <a:rPr lang="nl-NL" smtClean="0">
                <a:solidFill>
                  <a:srgbClr val="CCEC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CCEC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CC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57A02B-ABB1-4DCF-8D68-8146125C584A}" type="slidenum">
              <a:rPr lang="nl-NL" smtClean="0">
                <a:solidFill>
                  <a:srgbClr val="CCEC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>
              <a:solidFill>
                <a:srgbClr val="CCEC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Afweer en afweerreacties</a:t>
            </a:r>
            <a:endParaRPr lang="nl-NL" dirty="0"/>
          </a:p>
        </p:txBody>
      </p:sp>
      <p:sp>
        <p:nvSpPr>
          <p:cNvPr id="3" name="Ondertitel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4543"/>
            <a:ext cx="2483766" cy="44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70" y="6138668"/>
            <a:ext cx="3240020" cy="1438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284984"/>
            <a:ext cx="2544886" cy="325787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" y="-4126"/>
            <a:ext cx="2391147" cy="243687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16" y="0"/>
            <a:ext cx="2748772" cy="22768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 smtClean="0"/>
              <a:t> </a:t>
            </a:r>
            <a:r>
              <a:rPr lang="en-US" altLang="nl-NL" dirty="0" err="1" smtClean="0"/>
              <a:t>Linies</a:t>
            </a:r>
            <a:r>
              <a:rPr lang="en-US" altLang="nl-NL" dirty="0" smtClean="0"/>
              <a:t> van </a:t>
            </a:r>
            <a:r>
              <a:rPr lang="en-US" altLang="nl-NL" dirty="0" err="1" smtClean="0"/>
              <a:t>afweer</a:t>
            </a:r>
            <a:endParaRPr lang="nl-NL" altLang="nl-NL" dirty="0" smtClean="0"/>
          </a:p>
        </p:txBody>
      </p:sp>
      <p:sp>
        <p:nvSpPr>
          <p:cNvPr id="512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11560" y="2060848"/>
            <a:ext cx="3822192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nl-NL" sz="1800" dirty="0" err="1" smtClean="0"/>
              <a:t>Eerste</a:t>
            </a:r>
            <a:r>
              <a:rPr lang="en-US" altLang="nl-NL" sz="1800" dirty="0" smtClean="0"/>
              <a:t> </a:t>
            </a:r>
            <a:r>
              <a:rPr lang="en-US" altLang="nl-NL" sz="1800" dirty="0" err="1" smtClean="0"/>
              <a:t>linie</a:t>
            </a:r>
            <a:r>
              <a:rPr lang="en-US" altLang="nl-NL" sz="1800" dirty="0" smtClean="0"/>
              <a:t> van </a:t>
            </a:r>
            <a:r>
              <a:rPr lang="en-US" altLang="nl-NL" sz="1800" dirty="0" err="1" smtClean="0"/>
              <a:t>afweer</a:t>
            </a:r>
            <a:r>
              <a:rPr lang="en-US" altLang="nl-NL" sz="1800" dirty="0" smtClean="0"/>
              <a:t>:</a:t>
            </a:r>
          </a:p>
          <a:p>
            <a:pPr marL="0" indent="0">
              <a:buNone/>
            </a:pPr>
            <a:r>
              <a:rPr lang="en-US" altLang="nl-NL" dirty="0" smtClean="0"/>
              <a:t>    * </a:t>
            </a:r>
            <a:r>
              <a:rPr lang="en-US" altLang="nl-NL" dirty="0" err="1" smtClean="0"/>
              <a:t>Huid</a:t>
            </a:r>
            <a:r>
              <a:rPr lang="en-US" altLang="nl-NL" dirty="0" smtClean="0"/>
              <a:t>: pH 5</a:t>
            </a:r>
          </a:p>
          <a:p>
            <a:pPr marL="0" indent="0">
              <a:buNone/>
            </a:pPr>
            <a:r>
              <a:rPr lang="en-US" altLang="nl-NL" sz="1800" dirty="0" err="1" smtClean="0"/>
              <a:t>Tweede</a:t>
            </a:r>
            <a:r>
              <a:rPr lang="en-US" altLang="nl-NL" sz="1800" dirty="0" smtClean="0"/>
              <a:t> </a:t>
            </a:r>
            <a:r>
              <a:rPr lang="en-US" altLang="nl-NL" sz="1800" dirty="0" err="1" smtClean="0"/>
              <a:t>linie</a:t>
            </a:r>
            <a:r>
              <a:rPr lang="en-US" altLang="nl-NL" sz="1800" dirty="0" smtClean="0"/>
              <a:t> van </a:t>
            </a:r>
            <a:r>
              <a:rPr lang="en-US" altLang="nl-NL" sz="1800" dirty="0" err="1" smtClean="0"/>
              <a:t>afweer</a:t>
            </a:r>
            <a:r>
              <a:rPr lang="en-US" altLang="nl-NL" sz="1800" dirty="0" smtClean="0"/>
              <a:t>:      </a:t>
            </a:r>
            <a:r>
              <a:rPr lang="en-US" altLang="nl-NL" dirty="0" smtClean="0"/>
              <a:t/>
            </a:r>
            <a:br>
              <a:rPr lang="en-US" altLang="nl-NL" dirty="0" smtClean="0"/>
            </a:br>
            <a:r>
              <a:rPr lang="en-US" altLang="nl-NL" dirty="0" smtClean="0"/>
              <a:t>   * </a:t>
            </a:r>
            <a:r>
              <a:rPr lang="en-US" altLang="nl-NL" dirty="0" err="1" smtClean="0"/>
              <a:t>Speeksel</a:t>
            </a:r>
            <a:r>
              <a:rPr lang="en-US" altLang="nl-NL" dirty="0" smtClean="0"/>
              <a:t>/ </a:t>
            </a:r>
            <a:r>
              <a:rPr lang="en-US" altLang="nl-NL" dirty="0" err="1" smtClean="0"/>
              <a:t>traanvocht</a:t>
            </a:r>
            <a:r>
              <a:rPr lang="en-US" altLang="nl-NL" dirty="0" smtClean="0"/>
              <a:t>/  </a:t>
            </a:r>
            <a:br>
              <a:rPr lang="en-US" altLang="nl-NL" dirty="0" smtClean="0"/>
            </a:br>
            <a:r>
              <a:rPr lang="en-US" altLang="nl-NL" dirty="0" smtClean="0"/>
              <a:t>       </a:t>
            </a:r>
            <a:r>
              <a:rPr lang="en-US" altLang="nl-NL" dirty="0" err="1" smtClean="0"/>
              <a:t>Slijmlaag</a:t>
            </a:r>
            <a:r>
              <a:rPr lang="en-US" altLang="nl-NL" dirty="0" smtClean="0"/>
              <a:t>/ </a:t>
            </a:r>
            <a:r>
              <a:rPr lang="en-US" altLang="nl-NL" dirty="0" err="1" smtClean="0"/>
              <a:t>Maagzuur</a:t>
            </a:r>
            <a:r>
              <a:rPr lang="en-US" altLang="nl-NL" dirty="0" smtClean="0"/>
              <a:t> / </a:t>
            </a:r>
            <a:br>
              <a:rPr lang="en-US" altLang="nl-NL" dirty="0" smtClean="0"/>
            </a:br>
            <a:r>
              <a:rPr lang="en-US" altLang="nl-NL" dirty="0" smtClean="0"/>
              <a:t>       </a:t>
            </a:r>
            <a:r>
              <a:rPr lang="en-US" altLang="nl-NL" dirty="0" err="1" smtClean="0"/>
              <a:t>Darmflora</a:t>
            </a:r>
            <a:r>
              <a:rPr lang="en-US" altLang="nl-NL" dirty="0" smtClean="0"/>
              <a:t> /</a:t>
            </a:r>
            <a:r>
              <a:rPr lang="en-US" altLang="nl-NL" dirty="0" err="1" smtClean="0"/>
              <a:t>vaginaflora</a:t>
            </a:r>
            <a:endParaRPr lang="en-US" altLang="nl-NL" dirty="0"/>
          </a:p>
          <a:p>
            <a:pPr marL="0" indent="0">
              <a:buNone/>
            </a:pPr>
            <a:r>
              <a:rPr lang="en-US" altLang="nl-NL" sz="1800" dirty="0" err="1" smtClean="0"/>
              <a:t>Derde</a:t>
            </a:r>
            <a:r>
              <a:rPr lang="en-US" altLang="nl-NL" sz="1800" dirty="0" smtClean="0"/>
              <a:t> </a:t>
            </a:r>
            <a:r>
              <a:rPr lang="en-US" altLang="nl-NL" sz="1800" dirty="0" err="1" smtClean="0"/>
              <a:t>linie</a:t>
            </a:r>
            <a:r>
              <a:rPr lang="en-US" altLang="nl-NL" sz="1800" dirty="0" smtClean="0"/>
              <a:t> van </a:t>
            </a:r>
            <a:r>
              <a:rPr lang="en-US" altLang="nl-NL" sz="1800" dirty="0" err="1" smtClean="0"/>
              <a:t>afweer</a:t>
            </a:r>
            <a:r>
              <a:rPr lang="en-US" altLang="nl-NL" sz="1800" dirty="0" smtClean="0"/>
              <a:t>:</a:t>
            </a:r>
          </a:p>
          <a:p>
            <a:pPr marL="0" indent="0">
              <a:buNone/>
            </a:pPr>
            <a:r>
              <a:rPr lang="en-US" altLang="nl-NL" dirty="0"/>
              <a:t> </a:t>
            </a:r>
            <a:r>
              <a:rPr lang="en-US" altLang="nl-NL" dirty="0" smtClean="0"/>
              <a:t>   * </a:t>
            </a:r>
            <a:r>
              <a:rPr lang="en-US" altLang="nl-NL" dirty="0" err="1" smtClean="0"/>
              <a:t>Afweer-reacties</a:t>
            </a:r>
            <a:endParaRPr lang="en-US" altLang="nl-NL" dirty="0" smtClean="0"/>
          </a:p>
          <a:p>
            <a:pPr marL="0" indent="0">
              <a:buNone/>
            </a:pPr>
            <a:r>
              <a:rPr lang="en-US" altLang="nl-NL" sz="1800" dirty="0" smtClean="0"/>
              <a:t>         (</a:t>
            </a:r>
            <a:r>
              <a:rPr lang="en-US" altLang="nl-NL" sz="1800" dirty="0" err="1" smtClean="0"/>
              <a:t>aspecifiek</a:t>
            </a:r>
            <a:r>
              <a:rPr lang="en-US" altLang="nl-NL" sz="1800" dirty="0" smtClean="0"/>
              <a:t> en </a:t>
            </a:r>
            <a:r>
              <a:rPr lang="en-US" altLang="nl-NL" sz="1800" dirty="0" err="1" smtClean="0"/>
              <a:t>specifiek</a:t>
            </a:r>
            <a:r>
              <a:rPr lang="en-US" altLang="nl-NL" sz="1800" dirty="0" smtClean="0"/>
              <a:t>)</a:t>
            </a:r>
            <a:endParaRPr lang="en-US" altLang="nl-NL" sz="1800" dirty="0" smtClean="0"/>
          </a:p>
        </p:txBody>
      </p:sp>
      <p:pic>
        <p:nvPicPr>
          <p:cNvPr id="5124" name="Tijdelijke aanduiding voor inhoud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28698"/>
            <a:ext cx="3822700" cy="2548466"/>
          </a:xfrm>
        </p:spPr>
      </p:pic>
      <p:pic>
        <p:nvPicPr>
          <p:cNvPr id="5125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2063"/>
            <a:ext cx="18018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27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539552" y="404664"/>
            <a:ext cx="7772400" cy="866529"/>
          </a:xfrm>
        </p:spPr>
        <p:txBody>
          <a:bodyPr/>
          <a:lstStyle/>
          <a:p>
            <a:r>
              <a:rPr lang="nl-NL" dirty="0" smtClean="0"/>
              <a:t>Inleiding</a:t>
            </a:r>
            <a:endParaRPr lang="nl-NL" dirty="0"/>
          </a:p>
        </p:txBody>
      </p:sp>
      <p:sp>
        <p:nvSpPr>
          <p:cNvPr id="3" name="Ondertitel 2"/>
          <p:cNvSpPr txBox="1">
            <a:spLocks noGrp="1"/>
          </p:cNvSpPr>
          <p:nvPr>
            <p:ph type="subTitle" idx="1"/>
          </p:nvPr>
        </p:nvSpPr>
        <p:spPr>
          <a:xfrm>
            <a:off x="323528" y="1340768"/>
            <a:ext cx="8640960" cy="4797900"/>
          </a:xfrm>
        </p:spPr>
        <p:txBody>
          <a:bodyPr/>
          <a:lstStyle/>
          <a:p>
            <a:pPr algn="l"/>
            <a:r>
              <a:rPr lang="nl-NL" sz="2400" dirty="0" smtClean="0"/>
              <a:t>Bij het binnendringen van een micro-organisme treedt bij de ene persoon een infectie op (geen immuniteit); bij de ander soms niet (wel immuniteit voor die indringer!)</a:t>
            </a:r>
          </a:p>
          <a:p>
            <a:pPr algn="l"/>
            <a:r>
              <a:rPr lang="nl-NL" sz="2400" dirty="0" smtClean="0"/>
              <a:t>Tussen beide personen is dus een verschil.</a:t>
            </a:r>
          </a:p>
          <a:p>
            <a:pPr algn="l"/>
            <a:endParaRPr lang="nl-NL" sz="2400" dirty="0" smtClean="0"/>
          </a:p>
          <a:p>
            <a:pPr algn="l"/>
            <a:r>
              <a:rPr lang="nl-NL" sz="2400" dirty="0" smtClean="0"/>
              <a:t>Er </a:t>
            </a:r>
            <a:r>
              <a:rPr lang="nl-NL" sz="2400" dirty="0" smtClean="0"/>
              <a:t>zijn verschillende manieren om ‘immuniteit’ (=ongevoeligheid) te verwerven</a:t>
            </a:r>
            <a:r>
              <a:rPr lang="nl-NL" sz="2400" dirty="0" smtClean="0"/>
              <a:t>.</a:t>
            </a:r>
          </a:p>
          <a:p>
            <a:pPr algn="l"/>
            <a:r>
              <a:rPr lang="nl-NL" dirty="0" smtClean="0"/>
              <a:t>A=</a:t>
            </a:r>
            <a:r>
              <a:rPr lang="nl-NL" b="1" u="sng" dirty="0" smtClean="0"/>
              <a:t>ASPECIFIEK</a:t>
            </a:r>
            <a:r>
              <a:rPr lang="nl-NL" dirty="0" smtClean="0"/>
              <a:t> </a:t>
            </a:r>
            <a:r>
              <a:rPr lang="nl-NL" sz="2400" dirty="0" smtClean="0"/>
              <a:t>(tegen algemeen ‘kwaad’)</a:t>
            </a:r>
          </a:p>
          <a:p>
            <a:pPr algn="l"/>
            <a:r>
              <a:rPr lang="nl-NL" dirty="0" smtClean="0"/>
              <a:t>B=</a:t>
            </a:r>
            <a:r>
              <a:rPr lang="nl-NL" b="1" u="sng" dirty="0" smtClean="0"/>
              <a:t>SPECIFIEK</a:t>
            </a:r>
            <a:r>
              <a:rPr lang="nl-NL" b="1" dirty="0" smtClean="0"/>
              <a:t> </a:t>
            </a:r>
            <a:r>
              <a:rPr lang="nl-NL" sz="2400" dirty="0" smtClean="0"/>
              <a:t>(het lichaam vecht tegen 1 vijand die het heeft </a:t>
            </a:r>
            <a:br>
              <a:rPr lang="nl-NL" sz="2400" dirty="0" smtClean="0"/>
            </a:br>
            <a:r>
              <a:rPr lang="nl-NL" sz="2400" dirty="0" smtClean="0"/>
              <a:t>                                  leren kennen)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4543"/>
            <a:ext cx="2483766" cy="44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70" y="6138668"/>
            <a:ext cx="3240020" cy="1438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649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11560" y="188640"/>
            <a:ext cx="7772400" cy="864096"/>
          </a:xfrm>
        </p:spPr>
        <p:txBody>
          <a:bodyPr/>
          <a:lstStyle/>
          <a:p>
            <a:r>
              <a:rPr lang="nl-NL" dirty="0" smtClean="0"/>
              <a:t>Aspecifieke </a:t>
            </a:r>
            <a:r>
              <a:rPr lang="nl-NL" dirty="0" smtClean="0"/>
              <a:t>afweer</a:t>
            </a:r>
            <a:endParaRPr lang="nl-NL" dirty="0"/>
          </a:p>
        </p:txBody>
      </p:sp>
      <p:sp>
        <p:nvSpPr>
          <p:cNvPr id="3" name="Ondertitel 2"/>
          <p:cNvSpPr txBox="1">
            <a:spLocks noGrp="1"/>
          </p:cNvSpPr>
          <p:nvPr>
            <p:ph type="subTitle" idx="1"/>
          </p:nvPr>
        </p:nvSpPr>
        <p:spPr>
          <a:xfrm>
            <a:off x="395536" y="1052736"/>
            <a:ext cx="8424936" cy="2736304"/>
          </a:xfrm>
        </p:spPr>
        <p:txBody>
          <a:bodyPr>
            <a:normAutofit/>
          </a:bodyPr>
          <a:lstStyle/>
          <a:p>
            <a:pPr algn="l"/>
            <a:r>
              <a:rPr lang="nl-NL" dirty="0" smtClean="0"/>
              <a:t>Een </a:t>
            </a:r>
            <a:r>
              <a:rPr lang="nl-NL" b="1" u="sng" dirty="0" smtClean="0"/>
              <a:t>aspecifieke</a:t>
            </a:r>
            <a:r>
              <a:rPr lang="nl-NL" dirty="0" smtClean="0"/>
              <a:t> reactie/afweer </a:t>
            </a:r>
            <a:r>
              <a:rPr lang="nl-NL" dirty="0" smtClean="0"/>
              <a:t>kenmerkt zich door een </a:t>
            </a:r>
            <a:r>
              <a:rPr lang="nl-NL" b="1" u="sng" dirty="0" smtClean="0"/>
              <a:t>ontsteking</a:t>
            </a:r>
            <a:r>
              <a:rPr lang="nl-NL" dirty="0" smtClean="0"/>
              <a:t>sreactie omdat er een vijandelijke stof/organisme gedetecteerd </a:t>
            </a:r>
            <a:r>
              <a:rPr lang="nl-NL" dirty="0"/>
              <a:t>is. </a:t>
            </a:r>
            <a:endParaRPr lang="nl-NL" dirty="0" smtClean="0"/>
          </a:p>
          <a:p>
            <a:pPr algn="l"/>
            <a:r>
              <a:rPr lang="nl-NL" dirty="0" smtClean="0"/>
              <a:t>Granulocyten </a:t>
            </a:r>
            <a:r>
              <a:rPr lang="nl-NL" dirty="0"/>
              <a:t>(soort witte bloedcel) proberen via fagocytose (opeten) de indringer te vernietigen.</a:t>
            </a:r>
          </a:p>
          <a:p>
            <a:pPr algn="l"/>
            <a:r>
              <a:rPr lang="nl-NL" dirty="0" smtClean="0"/>
              <a:t>De ontsteking veroorzaakt: </a:t>
            </a:r>
            <a:r>
              <a:rPr lang="nl-NL" dirty="0" smtClean="0"/>
              <a:t>pijn, warmte, roodheid en zwelling</a:t>
            </a:r>
            <a:r>
              <a:rPr lang="nl-NL" dirty="0" smtClean="0"/>
              <a:t>. Soms koorts.</a:t>
            </a:r>
          </a:p>
          <a:p>
            <a:pPr algn="l"/>
            <a:r>
              <a:rPr lang="nl-NL" dirty="0" smtClean="0"/>
              <a:t>Dit lijkt erg maar zijn allemaal noodzakelijk omdat de warmte de witte bloedcellen helpt om te doen wat ze moeten doen.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4543"/>
            <a:ext cx="2483766" cy="44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70" y="6138668"/>
            <a:ext cx="3240020" cy="1438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11" y="4121291"/>
            <a:ext cx="784887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2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3568" y="332656"/>
            <a:ext cx="7772400" cy="936104"/>
          </a:xfrm>
        </p:spPr>
        <p:txBody>
          <a:bodyPr/>
          <a:lstStyle/>
          <a:p>
            <a:r>
              <a:rPr lang="nl-NL" dirty="0" smtClean="0"/>
              <a:t>Specifieke afweer</a:t>
            </a:r>
            <a:endParaRPr lang="nl-NL" dirty="0"/>
          </a:p>
        </p:txBody>
      </p:sp>
      <p:sp>
        <p:nvSpPr>
          <p:cNvPr id="3" name="Ondertitel 2"/>
          <p:cNvSpPr txBox="1">
            <a:spLocks noGrp="1"/>
          </p:cNvSpPr>
          <p:nvPr>
            <p:ph type="subTitle" idx="1"/>
          </p:nvPr>
        </p:nvSpPr>
        <p:spPr>
          <a:xfrm>
            <a:off x="251521" y="1196752"/>
            <a:ext cx="5112568" cy="4941916"/>
          </a:xfrm>
        </p:spPr>
        <p:txBody>
          <a:bodyPr>
            <a:normAutofit/>
          </a:bodyPr>
          <a:lstStyle/>
          <a:p>
            <a:pPr algn="l"/>
            <a:r>
              <a:rPr lang="nl-NL" dirty="0" smtClean="0"/>
              <a:t>Hierbij zijn de lymfocyten (ander soort witte bloedcel) bij betrokken. Lymfocyten maken speciale onderdelen aan: antistoffen. Dit duurt enige dagen.</a:t>
            </a:r>
          </a:p>
          <a:p>
            <a:pPr algn="l"/>
            <a:endParaRPr lang="nl-NL" dirty="0" smtClean="0"/>
          </a:p>
          <a:p>
            <a:pPr algn="l"/>
            <a:r>
              <a:rPr lang="nl-NL" b="1" dirty="0" smtClean="0"/>
              <a:t>Optimale weerstand is een samenspel tussen </a:t>
            </a:r>
            <a:r>
              <a:rPr lang="nl-NL" b="1" dirty="0" smtClean="0"/>
              <a:t>aspecifiek en specifieke afweer.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4543"/>
            <a:ext cx="2483766" cy="44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70" y="6138668"/>
            <a:ext cx="3240020" cy="1438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12776"/>
            <a:ext cx="3466741" cy="294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8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3568" y="260648"/>
            <a:ext cx="7772400" cy="936104"/>
          </a:xfrm>
        </p:spPr>
        <p:txBody>
          <a:bodyPr/>
          <a:lstStyle/>
          <a:p>
            <a:r>
              <a:rPr lang="nl-NL" dirty="0" smtClean="0"/>
              <a:t>Specifieke afweersysteem</a:t>
            </a:r>
            <a:endParaRPr lang="nl-NL" dirty="0"/>
          </a:p>
        </p:txBody>
      </p:sp>
      <p:sp>
        <p:nvSpPr>
          <p:cNvPr id="3" name="Ondertitel 2"/>
          <p:cNvSpPr txBox="1">
            <a:spLocks noGrp="1"/>
          </p:cNvSpPr>
          <p:nvPr>
            <p:ph type="subTitle" idx="1"/>
          </p:nvPr>
        </p:nvSpPr>
        <p:spPr>
          <a:xfrm>
            <a:off x="251520" y="1196752"/>
            <a:ext cx="7452660" cy="3796630"/>
          </a:xfrm>
        </p:spPr>
        <p:txBody>
          <a:bodyPr>
            <a:normAutofit lnSpcReduction="10000"/>
          </a:bodyPr>
          <a:lstStyle/>
          <a:p>
            <a:pPr algn="l"/>
            <a:r>
              <a:rPr lang="nl-NL" b="1" u="sng" dirty="0" smtClean="0"/>
              <a:t>Antigenen</a:t>
            </a:r>
            <a:r>
              <a:rPr lang="nl-NL" dirty="0" smtClean="0"/>
              <a:t> zijn lichaamsvreemde stoffen of ziekteverwekkers.</a:t>
            </a:r>
          </a:p>
          <a:p>
            <a:pPr algn="l"/>
            <a:r>
              <a:rPr lang="nl-NL" dirty="0" smtClean="0"/>
              <a:t>Bij het eerste contact met een persoon treedt er sensibilisatie op, ‘gevoeligheid</a:t>
            </a:r>
            <a:r>
              <a:rPr lang="nl-NL" dirty="0" smtClean="0"/>
              <a:t>’. Het lichaam herkent het als vijand en leert het oppervlakte van de stof/organisme kennen.</a:t>
            </a:r>
          </a:p>
          <a:p>
            <a:pPr algn="l"/>
            <a:endParaRPr lang="nl-NL" dirty="0" smtClean="0"/>
          </a:p>
          <a:p>
            <a:pPr algn="l"/>
            <a:r>
              <a:rPr lang="nl-NL" dirty="0" smtClean="0"/>
              <a:t>Sensibilisatie activeert het </a:t>
            </a:r>
            <a:r>
              <a:rPr lang="nl-NL" dirty="0" smtClean="0"/>
              <a:t>afweersysteem: Lymfocyten maken speciale antistoffen die heel specifiek op die ene ‘vijand’ werken. </a:t>
            </a:r>
          </a:p>
          <a:p>
            <a:pPr algn="l"/>
            <a:r>
              <a:rPr lang="nl-NL" dirty="0" smtClean="0"/>
              <a:t>Zodra de antistoffen werken is de vijand uitgeschakeld en is er desensibilisatie.</a:t>
            </a:r>
          </a:p>
          <a:p>
            <a:pPr algn="l"/>
            <a:r>
              <a:rPr lang="nl-NL" dirty="0" smtClean="0"/>
              <a:t>Als de vijand ooit opnieuw komt, ben je hier IMMUUN</a:t>
            </a:r>
          </a:p>
          <a:p>
            <a:pPr algn="l"/>
            <a:r>
              <a:rPr lang="nl-NL" dirty="0"/>
              <a:t>v</a:t>
            </a:r>
            <a:r>
              <a:rPr lang="nl-NL" dirty="0" smtClean="0"/>
              <a:t>oor omdat de antistoffer al aanwezig zijn.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4543"/>
            <a:ext cx="2483766" cy="44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70" y="6138668"/>
            <a:ext cx="3240020" cy="1438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70" y="4437112"/>
            <a:ext cx="2746638" cy="176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2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161</TotalTime>
  <Words>296</Words>
  <Application>Microsoft Office PowerPoint</Application>
  <PresentationFormat>Diavoorstelling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Golfvorm</vt:lpstr>
      <vt:lpstr>Afweer en afweerreacties</vt:lpstr>
      <vt:lpstr> Linies van afweer</vt:lpstr>
      <vt:lpstr>Inleiding</vt:lpstr>
      <vt:lpstr>Aspecifieke afweer</vt:lpstr>
      <vt:lpstr>Specifieke afweer</vt:lpstr>
      <vt:lpstr>Specifieke afweersysteem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Dik,J.T.</dc:creator>
  <cp:lastModifiedBy>Bakker,C.M.</cp:lastModifiedBy>
  <cp:revision>21</cp:revision>
  <dcterms:created xsi:type="dcterms:W3CDTF">2013-02-14T21:52:10Z</dcterms:created>
  <dcterms:modified xsi:type="dcterms:W3CDTF">2016-06-12T21:24:01Z</dcterms:modified>
</cp:coreProperties>
</file>